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2" r:id="rId4"/>
    <p:sldId id="354" r:id="rId5"/>
    <p:sldId id="259" r:id="rId6"/>
    <p:sldId id="323" r:id="rId7"/>
    <p:sldId id="314" r:id="rId8"/>
    <p:sldId id="292" r:id="rId9"/>
    <p:sldId id="285" r:id="rId10"/>
    <p:sldId id="348" r:id="rId11"/>
    <p:sldId id="361" r:id="rId12"/>
    <p:sldId id="362" r:id="rId13"/>
    <p:sldId id="363" r:id="rId14"/>
    <p:sldId id="364" r:id="rId15"/>
    <p:sldId id="305" r:id="rId16"/>
    <p:sldId id="341" r:id="rId17"/>
    <p:sldId id="350" r:id="rId18"/>
    <p:sldId id="343" r:id="rId1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8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2"/>
    <a:srgbClr val="336600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65652" autoAdjust="0"/>
  </p:normalViewPr>
  <p:slideViewPr>
    <p:cSldViewPr>
      <p:cViewPr varScale="1">
        <p:scale>
          <a:sx n="75" d="100"/>
          <a:sy n="75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1786" y="34"/>
      </p:cViewPr>
      <p:guideLst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58" cy="470218"/>
          </a:xfrm>
          <a:prstGeom prst="rect">
            <a:avLst/>
          </a:prstGeom>
        </p:spPr>
        <p:txBody>
          <a:bodyPr vert="horz" lIns="91610" tIns="45805" rIns="91610" bIns="458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4" y="0"/>
            <a:ext cx="3078058" cy="470218"/>
          </a:xfrm>
          <a:prstGeom prst="rect">
            <a:avLst/>
          </a:prstGeom>
        </p:spPr>
        <p:txBody>
          <a:bodyPr vert="horz" lIns="91610" tIns="45805" rIns="91610" bIns="45805" rtlCol="0"/>
          <a:lstStyle>
            <a:lvl1pPr algn="r">
              <a:defRPr sz="1200"/>
            </a:lvl1pPr>
          </a:lstStyle>
          <a:p>
            <a:fld id="{A767043C-8D70-3848-82C2-69A08BF87008}" type="datetimeFigureOut">
              <a:rPr lang="en-US" smtClean="0"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669"/>
            <a:ext cx="3078058" cy="470218"/>
          </a:xfrm>
          <a:prstGeom prst="rect">
            <a:avLst/>
          </a:prstGeom>
        </p:spPr>
        <p:txBody>
          <a:bodyPr vert="horz" lIns="91610" tIns="45805" rIns="91610" bIns="458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4" y="8916669"/>
            <a:ext cx="3078058" cy="470218"/>
          </a:xfrm>
          <a:prstGeom prst="rect">
            <a:avLst/>
          </a:prstGeom>
        </p:spPr>
        <p:txBody>
          <a:bodyPr vert="horz" lIns="91610" tIns="45805" rIns="91610" bIns="45805" rtlCol="0" anchor="b"/>
          <a:lstStyle>
            <a:lvl1pPr algn="r">
              <a:defRPr sz="1200"/>
            </a:lvl1pPr>
          </a:lstStyle>
          <a:p>
            <a:fld id="{D518005E-4E50-484F-B54C-474F9F254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6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058" cy="4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10" rIns="94220" bIns="47110" numCol="1" anchor="t" anchorCtr="0" compatLnSpc="1">
            <a:prstTxWarp prst="textNoShape">
              <a:avLst/>
            </a:prstTxWarp>
          </a:bodyPr>
          <a:lstStyle>
            <a:lvl1pPr defTabSz="94154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24" y="0"/>
            <a:ext cx="3078058" cy="4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10" rIns="94220" bIns="47110" numCol="1" anchor="t" anchorCtr="0" compatLnSpc="1">
            <a:prstTxWarp prst="textNoShape">
              <a:avLst/>
            </a:prstTxWarp>
          </a:bodyPr>
          <a:lstStyle>
            <a:lvl1pPr algn="r" defTabSz="94154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67" y="4459129"/>
            <a:ext cx="5681343" cy="42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10" rIns="94220" bIns="471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669"/>
            <a:ext cx="3078058" cy="4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10" rIns="94220" bIns="47110" numCol="1" anchor="b" anchorCtr="0" compatLnSpc="1">
            <a:prstTxWarp prst="textNoShape">
              <a:avLst/>
            </a:prstTxWarp>
          </a:bodyPr>
          <a:lstStyle>
            <a:lvl1pPr defTabSz="941544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24" y="8916669"/>
            <a:ext cx="3078058" cy="47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0" tIns="47110" rIns="94220" bIns="47110" numCol="1" anchor="b" anchorCtr="0" compatLnSpc="1">
            <a:prstTxWarp prst="textNoShape">
              <a:avLst/>
            </a:prstTxWarp>
          </a:bodyPr>
          <a:lstStyle>
            <a:lvl1pPr algn="r" defTabSz="941544">
              <a:defRPr sz="1200"/>
            </a:lvl1pPr>
          </a:lstStyle>
          <a:p>
            <a:pPr>
              <a:defRPr/>
            </a:pPr>
            <a:fld id="{9EBFCBC5-E61E-4E84-9207-4EB5AFB06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2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4328" indent="-286280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5121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3169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61218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9266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7314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35362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93410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D39B7-832B-4AAE-A2AB-C4FE6270AB5A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6369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B347-DC9E-4684-9282-686834C048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0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03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4328" indent="-286280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5121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3169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61218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9266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7314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35362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93410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5E1F2-2047-4B18-8B3E-6424755B88E0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6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466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1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BB347-DC9E-4684-9282-686834C04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4328" indent="-286280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5121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3169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61218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9266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7314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35362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93410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B1D4D7-2B77-421E-8851-1C7F6FD5FDBA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60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2284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5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4157" indent="-27852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14089" indent="-22281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9723" indent="-22281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05357" indent="-22281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50993" indent="-222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96628" indent="-222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42264" indent="-222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899" indent="-2228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EBE1E5-7943-3C4E-AF3F-7D2A88F9ACFF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5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4328" indent="-286280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5121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3169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61218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9266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7314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35362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93410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DD28EB-B1F1-440B-B227-69C35C79560F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54931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4328" indent="-286280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5121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3169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61218" indent="-229025" defTabSz="941544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9266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7314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35362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93410" indent="-229025" defTabSz="941544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666430-BA95-4E51-801D-305A283236A8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5448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414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FCBC5-E61E-4E84-9207-4EB5AFB065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5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43BAD-DDEC-4FBA-9CDE-DF0C3FF53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3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B72D-2D23-4330-806B-840EC78D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822E-0EFC-4FD7-8589-5C315CA53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EEBC-1F27-4A19-B8D5-208EF746D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28C2-1698-41D3-9B3F-8A1FFD0B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2FEF9-E488-44B9-BF4E-6F8859794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8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FBD9-9F70-4822-AF81-8934A2D2D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0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1AD39-87D5-4989-8B49-9B9ED79FD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46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ECEC9-935C-4A0A-B0B0-4C7DA6CC4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2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9CD3-0837-4792-92F4-505774507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E913-6B6C-43D9-A7DD-320C7A28E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8783-BDE6-4237-9DF5-6DEE94BE7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4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04C90-9925-42C4-8936-EA3FBEF3F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E89F-BFC7-45A0-BB93-317CC3F42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84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0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0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4CB3B-1AE4-4F34-9140-8F5353C91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4BAB-F97E-4339-A006-AA17FEE4A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1023-263E-4EC9-A9D2-4B64EC1E0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F993-ACE5-4BCC-B98C-75C55C236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6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B100-6465-41FD-B5F3-9F1AD6D20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7471-388B-44A1-8876-F91646D8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359E9-2332-4C5E-BF65-333A64231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5769-7DB7-483F-8468-86AF50E11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98730F-DBCB-423F-8839-2A3CAAD33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8E8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822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483746-D017-4F49-A266-15539A62D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Color TLTC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367338"/>
            <a:ext cx="24574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KATY paintbrus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2006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33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057400"/>
            <a:ext cx="8229600" cy="2516656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Land Trusts &amp; Conservation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January 28, 2016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="1" dirty="0" smtClean="0"/>
              <a:t>Lori Olson</a:t>
            </a:r>
            <a:br>
              <a:rPr lang="en-US" sz="2800" b="1" dirty="0" smtClean="0"/>
            </a:br>
            <a:r>
              <a:rPr lang="en-US" sz="2000" i="1" dirty="0" smtClean="0"/>
              <a:t>Executive Director, </a:t>
            </a:r>
            <a:r>
              <a:rPr lang="en-US" sz="2000" i="1" dirty="0"/>
              <a:t>Texas Land Trust </a:t>
            </a:r>
            <a:r>
              <a:rPr lang="en-US" sz="2000" i="1" dirty="0" smtClean="0"/>
              <a:t>Council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50" y="166659"/>
            <a:ext cx="3240475" cy="1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57738"/>
            <a:ext cx="7149376" cy="2200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Federal CE Tax Incentives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-40038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ut</a:t>
            </a:r>
            <a:r>
              <a:rPr lang="en-US" sz="2000" dirty="0"/>
              <a:t> Congress has allowed the Enhanced Easement Incentive Act to expire, reducing the value of the tax incentive for many landowners!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0772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336600"/>
                </a:solidFill>
              </a:rPr>
              <a:t>Enhanced Tax Deduction for Conservation Easements</a:t>
            </a:r>
          </a:p>
          <a:p>
            <a:r>
              <a:rPr lang="en-US" sz="2300" b="1" dirty="0" smtClean="0">
                <a:solidFill>
                  <a:srgbClr val="336600"/>
                </a:solidFill>
              </a:rPr>
              <a:t>*Made a PERMANENT part of US Tax Code in Dec 2015*</a:t>
            </a:r>
          </a:p>
          <a:p>
            <a:endParaRPr lang="en-US" sz="2300" b="1" dirty="0" smtClean="0">
              <a:solidFill>
                <a:srgbClr val="33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336600"/>
                </a:solidFill>
              </a:rPr>
              <a:t>S</a:t>
            </a:r>
            <a:r>
              <a:rPr lang="en-US" sz="2300" dirty="0" smtClean="0">
                <a:solidFill>
                  <a:srgbClr val="336600"/>
                </a:solidFill>
              </a:rPr>
              <a:t>ince 2006, allows federal income tax deduction for donation of conservation easement ($ value of development rights given up or portion thereof)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rgbClr val="3366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336600"/>
                </a:solidFill>
              </a:rPr>
              <a:t>Allows </a:t>
            </a:r>
            <a:r>
              <a:rPr lang="en-US" sz="2300" dirty="0">
                <a:solidFill>
                  <a:srgbClr val="336600"/>
                </a:solidFill>
              </a:rPr>
              <a:t>working farmers and ranchers, as well as landowners with modest incomes, to realize more of the value of the tax </a:t>
            </a:r>
            <a:r>
              <a:rPr lang="en-US" sz="2300" dirty="0" smtClean="0">
                <a:solidFill>
                  <a:srgbClr val="336600"/>
                </a:solidFill>
              </a:rPr>
              <a:t>deduction</a:t>
            </a:r>
          </a:p>
          <a:p>
            <a:endParaRPr lang="en-US" sz="2300" b="1" dirty="0" smtClean="0">
              <a:solidFill>
                <a:srgbClr val="336600"/>
              </a:solidFill>
            </a:endParaRPr>
          </a:p>
          <a:p>
            <a:r>
              <a:rPr lang="en-US" sz="2300" b="1" dirty="0" smtClean="0">
                <a:solidFill>
                  <a:srgbClr val="336600"/>
                </a:solidFill>
              </a:rPr>
              <a:t>Estate Tax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336600"/>
                </a:solidFill>
              </a:rPr>
              <a:t>Possibly reduce value of land estate, which can dramatically decrease estate tax due</a:t>
            </a:r>
            <a:endParaRPr lang="en-US" sz="23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rgbClr val="336600"/>
                </a:solidFill>
              </a:rPr>
              <a:t>USDA- NRCS has funding through the Farm Bill to purchase Cons. </a:t>
            </a:r>
            <a:r>
              <a:rPr lang="en-US" sz="2600" dirty="0" err="1" smtClean="0">
                <a:solidFill>
                  <a:srgbClr val="336600"/>
                </a:solidFill>
              </a:rPr>
              <a:t>Esmts</a:t>
            </a:r>
            <a:r>
              <a:rPr lang="en-US" sz="2600" dirty="0" smtClean="0">
                <a:solidFill>
                  <a:srgbClr val="336600"/>
                </a:solidFill>
              </a:rPr>
              <a:t>. (pay up to 50% of value)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rgbClr val="336600"/>
                </a:solidFill>
              </a:rPr>
              <a:t>TFRLCP provides the required matching funding source to allow Texas to utilize this $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rgbClr val="336600"/>
                </a:solidFill>
              </a:rPr>
              <a:t>Landowner donation of up to 25% possible, for full leverage</a:t>
            </a:r>
          </a:p>
          <a:p>
            <a:endParaRPr lang="en-US" sz="2600" dirty="0">
              <a:solidFill>
                <a:srgbClr val="336600"/>
              </a:solidFill>
            </a:endParaRPr>
          </a:p>
          <a:p>
            <a:r>
              <a:rPr lang="en-US" sz="2600" dirty="0" smtClean="0">
                <a:solidFill>
                  <a:srgbClr val="336600"/>
                </a:solidFill>
              </a:rPr>
              <a:t>ALE (ag lands)</a:t>
            </a:r>
          </a:p>
          <a:p>
            <a:r>
              <a:rPr lang="en-US" sz="2600" dirty="0" smtClean="0">
                <a:solidFill>
                  <a:srgbClr val="336600"/>
                </a:solidFill>
              </a:rPr>
              <a:t>&amp;</a:t>
            </a:r>
          </a:p>
          <a:p>
            <a:r>
              <a:rPr lang="en-US" sz="2600" dirty="0" smtClean="0">
                <a:solidFill>
                  <a:srgbClr val="336600"/>
                </a:solidFill>
              </a:rPr>
              <a:t>WRE (wetlands)</a:t>
            </a:r>
          </a:p>
          <a:p>
            <a:r>
              <a:rPr lang="en-US" sz="2800" dirty="0" smtClean="0">
                <a:solidFill>
                  <a:srgbClr val="336600"/>
                </a:solidFill>
              </a:rPr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002483" y="240268"/>
            <a:ext cx="76081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NRCS- Ag Conservation Easement Program (ACEP)</a:t>
            </a:r>
            <a:endParaRPr lang="en-US" sz="4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191000"/>
            <a:ext cx="4924097" cy="2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03678"/>
              </p:ext>
            </p:extLst>
          </p:nvPr>
        </p:nvGraphicFramePr>
        <p:xfrm>
          <a:off x="1295400" y="1965960"/>
          <a:ext cx="6629400" cy="38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27760"/>
                <a:gridCol w="1325880"/>
                <a:gridCol w="1325880"/>
                <a:gridCol w="1325880"/>
              </a:tblGrid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CO </a:t>
                      </a:r>
                    </a:p>
                    <a:p>
                      <a:r>
                        <a:rPr lang="en-US" dirty="0" smtClean="0"/>
                        <a:t>(104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6,581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8,584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16,282</a:t>
                      </a:r>
                      <a:endParaRPr lang="en-US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OH </a:t>
                      </a:r>
                    </a:p>
                    <a:p>
                      <a:r>
                        <a:rPr lang="en-US" dirty="0" smtClean="0"/>
                        <a:t>(45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4,081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7,066</a:t>
                      </a:r>
                      <a:endParaRPr lang="en-US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WY </a:t>
                      </a:r>
                    </a:p>
                    <a:p>
                      <a:r>
                        <a:rPr lang="en-US" dirty="0" smtClean="0"/>
                        <a:t>(98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21,093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53,365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15,780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6,089</a:t>
                      </a:r>
                      <a:endParaRPr lang="en-US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MA </a:t>
                      </a:r>
                    </a:p>
                    <a:p>
                      <a:r>
                        <a:rPr lang="en-US" dirty="0" smtClean="0"/>
                        <a:t>(11 </a:t>
                      </a:r>
                      <a:r>
                        <a:rPr lang="en-US" dirty="0" err="1" smtClean="0"/>
                        <a:t>sq</a:t>
                      </a:r>
                      <a:r>
                        <a:rPr lang="en-US" dirty="0" smtClean="0"/>
                        <a:t> 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8,844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9,632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9,165</a:t>
                      </a:r>
                      <a:endParaRPr lang="en-US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TX</a:t>
                      </a:r>
                    </a:p>
                    <a:p>
                      <a:r>
                        <a:rPr lang="en-US" b="1" dirty="0" smtClean="0"/>
                        <a:t>(269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sq</a:t>
                      </a:r>
                      <a:r>
                        <a:rPr lang="en-US" b="1" baseline="0" dirty="0" smtClean="0"/>
                        <a:t> mi)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2,110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2,962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5,696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4,093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048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Historic USDA- NRCS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FRPP Total Obligations by FY 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(* in thousands of dollars and </a:t>
            </a:r>
            <a:r>
              <a:rPr lang="en-US" sz="2000" b="1" dirty="0" err="1" smtClean="0">
                <a:solidFill>
                  <a:srgbClr val="800000"/>
                </a:solidFill>
              </a:rPr>
              <a:t>sq</a:t>
            </a:r>
            <a:r>
              <a:rPr lang="en-US" sz="2000" b="1" dirty="0" smtClean="0">
                <a:solidFill>
                  <a:srgbClr val="800000"/>
                </a:solidFill>
              </a:rPr>
              <a:t> miles)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04800" y="5932796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2014 Farm Bill provides $1 Billion over 10 years 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for conservation easements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3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77033"/>
              </p:ext>
            </p:extLst>
          </p:nvPr>
        </p:nvGraphicFramePr>
        <p:xfrm>
          <a:off x="1935480" y="1965960"/>
          <a:ext cx="5303520" cy="375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127760"/>
                <a:gridCol w="1325880"/>
                <a:gridCol w="1325880"/>
              </a:tblGrid>
              <a:tr h="612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Appns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16059</a:t>
                      </a:r>
                      <a:endParaRPr lang="en-US" b="1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Funds Requested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7,275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9,017</a:t>
                      </a:r>
                      <a:endParaRPr lang="en-US" b="1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Appns</a:t>
                      </a:r>
                      <a:r>
                        <a:rPr lang="en-US" baseline="0" dirty="0" smtClean="0"/>
                        <a:t> Funded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?</a:t>
                      </a:r>
                      <a:endParaRPr lang="en-US" b="1" dirty="0"/>
                    </a:p>
                  </a:txBody>
                  <a:tcPr/>
                </a:tc>
              </a:tr>
              <a:tr h="6121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Funding Received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1,693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4,505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$$$$$$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04800"/>
            <a:ext cx="8077200" cy="147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 2014 Farm Bill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ACEP-ALE  TX Applications</a:t>
            </a:r>
          </a:p>
          <a:p>
            <a:pPr algn="ctr"/>
            <a:r>
              <a:rPr lang="en-US" sz="2590" b="1" dirty="0" smtClean="0">
                <a:solidFill>
                  <a:srgbClr val="800000"/>
                </a:solidFill>
              </a:rPr>
              <a:t>*in  thousands of dollars</a:t>
            </a:r>
            <a:endParaRPr lang="en-US" sz="2590" dirty="0"/>
          </a:p>
        </p:txBody>
      </p:sp>
      <p:sp>
        <p:nvSpPr>
          <p:cNvPr id="5" name="Rectangle 4"/>
          <p:cNvSpPr/>
          <p:nvPr/>
        </p:nvSpPr>
        <p:spPr>
          <a:xfrm>
            <a:off x="304800" y="5867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2016 is poised to see an increase in federal funding to TX and TFRLCP is a BIG reason why!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69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800000"/>
                </a:solidFill>
              </a:rPr>
              <a:t>Texas Perspective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30890"/>
            <a:ext cx="7391400" cy="2362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 30 Land Trusts across our state</a:t>
            </a:r>
          </a:p>
          <a:p>
            <a:pPr eaLnBrk="1" hangingPunct="1"/>
            <a:r>
              <a:rPr lang="en-US" sz="2800" dirty="0" smtClean="0"/>
              <a:t>Vary from several staff to all volunteer</a:t>
            </a:r>
          </a:p>
          <a:p>
            <a:pPr eaLnBrk="1" hangingPunct="1"/>
            <a:r>
              <a:rPr lang="en-US" sz="2800" dirty="0" smtClean="0"/>
              <a:t>More than 33,000 members and growing!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  <p:pic>
        <p:nvPicPr>
          <p:cNvPr id="17410" name="Picture 2" descr="C:\Users\TLTC\Documents\Presentations\acres by ecoregion pie ch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276599"/>
            <a:ext cx="3581401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643" y="3505199"/>
            <a:ext cx="5540256" cy="32004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" y="269787"/>
            <a:ext cx="7734300" cy="597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6307723"/>
            <a:ext cx="7315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Over 1.6 </a:t>
            </a:r>
            <a:r>
              <a:rPr lang="en-US" b="1" dirty="0">
                <a:solidFill>
                  <a:srgbClr val="800000"/>
                </a:solidFill>
              </a:rPr>
              <a:t>Million Acres </a:t>
            </a:r>
            <a:r>
              <a:rPr lang="en-US" b="1" dirty="0" smtClean="0">
                <a:solidFill>
                  <a:srgbClr val="800000"/>
                </a:solidFill>
              </a:rPr>
              <a:t>Conserved !!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100" y="762000"/>
            <a:ext cx="4800600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Questions?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6781800" cy="1752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lori@texaslandtrustcouncil.org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www.texaslandtrustcouncil.org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9674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27" r="727"/>
          <a:stretch/>
        </p:blipFill>
        <p:spPr>
          <a:xfrm>
            <a:off x="5297104" y="4236506"/>
            <a:ext cx="3694496" cy="2469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878" y="4580641"/>
            <a:ext cx="3335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45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70866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Mission: </a:t>
            </a:r>
            <a:r>
              <a:rPr lang="en-US" sz="2400" dirty="0">
                <a:latin typeface="Arial" charset="0"/>
              </a:rPr>
              <a:t>To encourage excellence in the Texas land trust community through collaboration, education and outreach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0" indent="0">
              <a:buNone/>
            </a:pPr>
            <a:endParaRPr lang="en-US" sz="900" dirty="0">
              <a:latin typeface="Arial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rial" charset="0"/>
              </a:rPr>
              <a:t>Programs: </a:t>
            </a:r>
            <a:r>
              <a:rPr lang="en-US" sz="2400" dirty="0">
                <a:latin typeface="Arial" charset="0"/>
              </a:rPr>
              <a:t>Advocacy, Education &amp; Training, </a:t>
            </a:r>
            <a:r>
              <a:rPr lang="en-US" sz="2400" dirty="0" smtClean="0">
                <a:latin typeface="Arial" charset="0"/>
              </a:rPr>
              <a:t>Technical </a:t>
            </a:r>
            <a:r>
              <a:rPr lang="en-US" sz="2400" dirty="0">
                <a:latin typeface="Arial" charset="0"/>
              </a:rPr>
              <a:t>Resources &amp; Assistance (for land trusts and landowners</a:t>
            </a:r>
            <a:r>
              <a:rPr lang="en-US" sz="2400" dirty="0" smtClean="0">
                <a:latin typeface="Arial" charset="0"/>
              </a:rPr>
              <a:t>).</a:t>
            </a:r>
          </a:p>
          <a:p>
            <a:pPr marL="0" indent="0">
              <a:buNone/>
            </a:pPr>
            <a:endParaRPr lang="en-US" sz="900" dirty="0">
              <a:latin typeface="Arial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charset="0"/>
              </a:rPr>
              <a:t>Goals: </a:t>
            </a:r>
            <a:r>
              <a:rPr lang="en-US" sz="2400" dirty="0">
                <a:latin typeface="Arial" charset="0"/>
              </a:rPr>
              <a:t>T</a:t>
            </a:r>
            <a:r>
              <a:rPr lang="en-US" sz="2400" dirty="0" smtClean="0">
                <a:latin typeface="Arial" charset="0"/>
              </a:rPr>
              <a:t>o </a:t>
            </a:r>
            <a:r>
              <a:rPr lang="en-US" sz="2400" dirty="0">
                <a:latin typeface="Arial" charset="0"/>
              </a:rPr>
              <a:t>promote, advance and sustain the </a:t>
            </a:r>
            <a:r>
              <a:rPr lang="en-US" sz="2400" dirty="0" smtClean="0">
                <a:latin typeface="Arial" charset="0"/>
              </a:rPr>
              <a:t>greater </a:t>
            </a:r>
            <a:r>
              <a:rPr lang="en-US" sz="2400" dirty="0">
                <a:latin typeface="Arial" charset="0"/>
              </a:rPr>
              <a:t>statewide land </a:t>
            </a:r>
            <a:r>
              <a:rPr lang="en-US" sz="2400" dirty="0" smtClean="0">
                <a:latin typeface="Arial" charset="0"/>
              </a:rPr>
              <a:t>trust </a:t>
            </a:r>
            <a:r>
              <a:rPr lang="en-US" sz="2400" dirty="0">
                <a:latin typeface="Arial" charset="0"/>
              </a:rPr>
              <a:t>community, so that </a:t>
            </a:r>
            <a:r>
              <a:rPr lang="en-US" sz="2400" dirty="0" smtClean="0">
                <a:latin typeface="Arial" charset="0"/>
              </a:rPr>
              <a:t>they are </a:t>
            </a:r>
            <a:r>
              <a:rPr lang="en-US" sz="2400" dirty="0">
                <a:latin typeface="Arial" charset="0"/>
              </a:rPr>
              <a:t>prepared to deliver on the promise </a:t>
            </a:r>
            <a:r>
              <a:rPr lang="en-US" sz="2400" dirty="0" smtClean="0">
                <a:latin typeface="Arial" charset="0"/>
              </a:rPr>
              <a:t>of </a:t>
            </a:r>
            <a:r>
              <a:rPr lang="en-US" sz="2400" dirty="0">
                <a:latin typeface="Arial" charset="0"/>
              </a:rPr>
              <a:t>conservation in </a:t>
            </a:r>
            <a:r>
              <a:rPr lang="en-US" sz="2400" dirty="0" smtClean="0">
                <a:latin typeface="Arial" charset="0"/>
              </a:rPr>
              <a:t>perpetuity.</a:t>
            </a:r>
            <a:endParaRPr lang="en-US" sz="2400" dirty="0">
              <a:latin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052"/>
            <a:ext cx="2819400" cy="144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565904"/>
            <a:ext cx="2057400" cy="21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34737"/>
              </p:ext>
            </p:extLst>
          </p:nvPr>
        </p:nvGraphicFramePr>
        <p:xfrm>
          <a:off x="152400" y="457160"/>
          <a:ext cx="8798868" cy="586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2" name="Acrobat Document" r:id="rId4" imgW="19751040" imgH="13167360" progId="AcroExch.Document.11">
                  <p:embed/>
                </p:oleObj>
              </mc:Choice>
              <mc:Fallback>
                <p:oleObj name="Acrobat Document" r:id="rId4" imgW="19751040" imgH="13167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457160"/>
                        <a:ext cx="8798868" cy="586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6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800000"/>
                </a:solidFill>
              </a:rPr>
              <a:t>Why is Private Lands Conservation Important in Texas?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smtClean="0"/>
              <a:t>~ </a:t>
            </a:r>
            <a:r>
              <a:rPr lang="en-US" sz="2400" b="1" dirty="0" smtClean="0"/>
              <a:t>95%</a:t>
            </a:r>
            <a:r>
              <a:rPr lang="en-US" sz="2400" dirty="0" smtClean="0"/>
              <a:t> of land in Texas is privately owned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Private lands MUST play a role in conservation in Texas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Provides a way to reduce fragmentation and keep farms and ranches intact, preserve those wide, open spaces…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M</a:t>
            </a:r>
            <a:r>
              <a:rPr lang="en-US" sz="2400" dirty="0" smtClean="0"/>
              <a:t>ultiple public benefits derived from conserving these lands: habitat, watershed function and agriculture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TFRLCP offers needed financial </a:t>
            </a:r>
            <a:r>
              <a:rPr lang="en-US" sz="2400" dirty="0"/>
              <a:t>incentives to landowners who engage in voluntary conservation for public </a:t>
            </a:r>
            <a:r>
              <a:rPr lang="en-US" sz="2400" dirty="0" smtClean="0"/>
              <a:t>benefit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625" y="5257800"/>
            <a:ext cx="388937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391400" cy="1143000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Arial" charset="0"/>
              </a:rPr>
              <a:t>What is a Land Trust?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latin typeface="Arial" charset="0"/>
              </a:rPr>
              <a:t>A land trust is a local, state or regional nonprofit organization that protects land for its natural, recreational, scenic, historic or productive value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charset="0"/>
              </a:rPr>
              <a:t>History of land trusts in the U.S. goes back over </a:t>
            </a:r>
            <a:r>
              <a:rPr lang="en-US" sz="2400" dirty="0" smtClean="0">
                <a:latin typeface="Arial" charset="0"/>
              </a:rPr>
              <a:t>120 years, </a:t>
            </a:r>
            <a:r>
              <a:rPr lang="en-US" sz="2400" dirty="0">
                <a:latin typeface="Arial" charset="0"/>
              </a:rPr>
              <a:t>but most explosive growth has been over the last </a:t>
            </a:r>
            <a:r>
              <a:rPr lang="en-US" sz="2400" dirty="0" smtClean="0">
                <a:latin typeface="Arial" charset="0"/>
              </a:rPr>
              <a:t>25+/- years.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charset="0"/>
              </a:rPr>
              <a:t>Land trusts can be local, regional, </a:t>
            </a:r>
            <a:r>
              <a:rPr lang="en-US" sz="2400" dirty="0" smtClean="0">
                <a:latin typeface="Arial" charset="0"/>
              </a:rPr>
              <a:t>statewide, national or worldwide, with a </a:t>
            </a:r>
            <a:r>
              <a:rPr lang="en-US" sz="2400" dirty="0">
                <a:latin typeface="Arial" charset="0"/>
              </a:rPr>
              <a:t>wide variety of </a:t>
            </a:r>
            <a:r>
              <a:rPr lang="en-US" sz="2400" dirty="0" smtClean="0">
                <a:latin typeface="Arial" charset="0"/>
              </a:rPr>
              <a:t>conservation </a:t>
            </a:r>
            <a:r>
              <a:rPr lang="en-US" sz="2400" dirty="0">
                <a:latin typeface="Arial" charset="0"/>
              </a:rPr>
              <a:t>missions. (wildlife, agricultural, open space, scenic</a:t>
            </a:r>
            <a:r>
              <a:rPr lang="en-US" sz="2400" dirty="0" smtClean="0">
                <a:latin typeface="Arial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Arial" charset="0"/>
            </a:endParaRPr>
          </a:p>
        </p:txBody>
      </p:sp>
      <p:pic>
        <p:nvPicPr>
          <p:cNvPr id="14338" name="Picture 2" descr="C:\Users\TLTC\Documents\LTA Related\accredited s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82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001000" cy="36766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9999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Voluntary</a:t>
            </a:r>
            <a:r>
              <a:rPr lang="en-US" sz="2400" dirty="0" smtClean="0">
                <a:latin typeface="Arial" charset="0"/>
              </a:rPr>
              <a:t> conservation agreements </a:t>
            </a:r>
            <a:r>
              <a:rPr lang="en-US" sz="2400" dirty="0">
                <a:latin typeface="Arial" charset="0"/>
              </a:rPr>
              <a:t>negotiated between a property owner and a </a:t>
            </a:r>
            <a:r>
              <a:rPr lang="en-US" sz="2400" dirty="0" smtClean="0">
                <a:latin typeface="Arial" charset="0"/>
              </a:rPr>
              <a:t>easement holder (land trust) </a:t>
            </a:r>
            <a:r>
              <a:rPr lang="en-US" sz="2400" dirty="0">
                <a:latin typeface="Arial" charset="0"/>
              </a:rPr>
              <a:t>to protect </a:t>
            </a:r>
            <a:r>
              <a:rPr lang="en-US" sz="2400" dirty="0" smtClean="0">
                <a:latin typeface="Arial" charset="0"/>
              </a:rPr>
              <a:t>recognized conservation values.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Conservation </a:t>
            </a:r>
            <a:r>
              <a:rPr lang="en-US" sz="2400" dirty="0">
                <a:latin typeface="Arial" charset="0"/>
              </a:rPr>
              <a:t>easements </a:t>
            </a:r>
            <a:r>
              <a:rPr lang="en-US" sz="2400" dirty="0" smtClean="0">
                <a:latin typeface="Arial" charset="0"/>
              </a:rPr>
              <a:t>legally restrict </a:t>
            </a:r>
            <a:r>
              <a:rPr lang="en-US" sz="2400" dirty="0">
                <a:latin typeface="Arial" charset="0"/>
              </a:rPr>
              <a:t>development </a:t>
            </a:r>
            <a:r>
              <a:rPr lang="en-US" sz="2400" dirty="0" smtClean="0">
                <a:latin typeface="Arial" charset="0"/>
              </a:rPr>
              <a:t>rights (generally </a:t>
            </a:r>
            <a:r>
              <a:rPr lang="en-US" sz="2400" dirty="0">
                <a:latin typeface="Arial" charset="0"/>
              </a:rPr>
              <a:t>in </a:t>
            </a:r>
            <a:r>
              <a:rPr lang="en-US" sz="2400" dirty="0" smtClean="0">
                <a:latin typeface="Arial" charset="0"/>
              </a:rPr>
              <a:t>perpetuity).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Keep ownership and management costs in </a:t>
            </a:r>
            <a:r>
              <a:rPr lang="en-US" sz="2400" b="1" dirty="0" smtClean="0">
                <a:latin typeface="Arial" charset="0"/>
              </a:rPr>
              <a:t>private</a:t>
            </a:r>
            <a:r>
              <a:rPr lang="en-US" sz="2400" dirty="0" smtClean="0">
                <a:latin typeface="Arial" charset="0"/>
              </a:rPr>
              <a:t> hands.</a:t>
            </a:r>
          </a:p>
          <a:p>
            <a:pPr marL="342900" lvl="1" indent="-342900" eaLnBrk="1" hangingPunct="1">
              <a:lnSpc>
                <a:spcPct val="90000"/>
              </a:lnSpc>
            </a:pPr>
            <a:r>
              <a:rPr lang="en-US" sz="2400" dirty="0"/>
              <a:t>More </a:t>
            </a:r>
            <a:r>
              <a:rPr lang="en-US" sz="2400" b="1" dirty="0"/>
              <a:t>cost-effective</a:t>
            </a:r>
            <a:r>
              <a:rPr lang="en-US" sz="2400" dirty="0"/>
              <a:t> </a:t>
            </a:r>
            <a:r>
              <a:rPr lang="en-US" sz="2400" dirty="0" smtClean="0"/>
              <a:t>(than fee-simple conservation) </a:t>
            </a:r>
            <a:r>
              <a:rPr lang="en-US" sz="2400" dirty="0"/>
              <a:t>to protect larger </a:t>
            </a:r>
            <a:r>
              <a:rPr lang="en-US" sz="2400" dirty="0" smtClean="0"/>
              <a:t>landscapes or agricultural resources.</a:t>
            </a:r>
            <a:endParaRPr lang="en-US" sz="2000" dirty="0"/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>
              <a:solidFill>
                <a:schemeClr val="hlink"/>
              </a:solidFill>
              <a:latin typeface="Arial" charset="0"/>
            </a:endParaRPr>
          </a:p>
          <a:p>
            <a:pPr lvl="4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457200" y="457200"/>
            <a:ext cx="8077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4400" b="1" dirty="0" smtClean="0">
                <a:solidFill>
                  <a:srgbClr val="800000"/>
                </a:solidFill>
              </a:rPr>
              <a:t>Conservation Easements</a:t>
            </a:r>
            <a:endParaRPr lang="en-US" sz="4400" b="1" dirty="0">
              <a:solidFill>
                <a:srgbClr val="800000"/>
              </a:solidFill>
            </a:endParaRPr>
          </a:p>
        </p:txBody>
      </p:sp>
      <p:pic>
        <p:nvPicPr>
          <p:cNvPr id="4" name="Picture 2" descr="C:\Users\TLTC\Pictures\web Fbook top header image T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95850"/>
            <a:ext cx="8763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33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800000"/>
                </a:solidFill>
              </a:rPr>
              <a:t>What is the Land Trust Role?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3276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To work in partnership with landowner (and other partners) to permanently protect the land: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Negotiate the conservation easement with </a:t>
            </a:r>
            <a:r>
              <a:rPr lang="en-US" sz="2400" dirty="0" smtClean="0"/>
              <a:t>the </a:t>
            </a:r>
            <a:r>
              <a:rPr lang="en-US" sz="2400" dirty="0"/>
              <a:t>landowner to protect conservation </a:t>
            </a:r>
            <a:r>
              <a:rPr lang="en-US" sz="2400" dirty="0" smtClean="0"/>
              <a:t>values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Document baseline features of property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Conduct regular (usually annual) visits to the property for easement stewardship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Enforce permanent protection, when necessary</a:t>
            </a:r>
          </a:p>
        </p:txBody>
      </p:sp>
      <p:pic>
        <p:nvPicPr>
          <p:cNvPr id="27650" name="Picture 2" descr="C:\Users\TLTC\Pictures\Membership Mailer\1 IMG_2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8686800" cy="17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800000"/>
                </a:solidFill>
              </a:rPr>
              <a:t>National Perspective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eaLnBrk="1" hangingPunct="1"/>
            <a:r>
              <a:rPr lang="en-US" dirty="0" smtClean="0"/>
              <a:t>1,700 Land Trusts across U.S.A.</a:t>
            </a:r>
          </a:p>
          <a:p>
            <a:pPr eaLnBrk="1" hangingPunct="1"/>
            <a:r>
              <a:rPr lang="en-US" dirty="0" smtClean="0"/>
              <a:t>50 million acres preserved </a:t>
            </a:r>
          </a:p>
          <a:p>
            <a:pPr marL="0" indent="0" eaLnBrk="1" hangingPunct="1">
              <a:buNone/>
            </a:pPr>
            <a:r>
              <a:rPr lang="en-US" sz="2400" dirty="0" smtClean="0"/>
              <a:t>     (area 1/3 the size of Texas)</a:t>
            </a:r>
          </a:p>
          <a:p>
            <a:pPr eaLnBrk="1" hangingPunct="1"/>
            <a:r>
              <a:rPr lang="en-US" dirty="0" smtClean="0"/>
              <a:t>100,000 volunteers and 5 million members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National Association:</a:t>
            </a:r>
          </a:p>
          <a:p>
            <a:pPr eaLnBrk="1" hangingPunct="1"/>
            <a:r>
              <a:rPr lang="en-US" sz="2800" dirty="0" smtClean="0"/>
              <a:t>Formed in 1981</a:t>
            </a:r>
          </a:p>
          <a:p>
            <a:pPr eaLnBrk="1" hangingPunct="1"/>
            <a:r>
              <a:rPr lang="en-US" sz="2800" dirty="0" smtClean="0"/>
              <a:t>Focus on Advancing Pace, Quality, and Permanence of land </a:t>
            </a:r>
            <a:r>
              <a:rPr lang="en-US" sz="2800" dirty="0"/>
              <a:t>t</a:t>
            </a:r>
            <a:r>
              <a:rPr lang="en-US" sz="2800" dirty="0" smtClean="0"/>
              <a:t>rust work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0482" name="Picture 2" descr="C:\Users\TLTC\Documents\Presentations\lta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58931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TLTC\Documents\Presentations\accreditation 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138"/>
            <a:ext cx="4467225" cy="40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TLTC\Documents\Presentations\terrafir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016" y="2667000"/>
            <a:ext cx="44647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304800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 smtClean="0">
                <a:solidFill>
                  <a:srgbClr val="336600"/>
                </a:solidFill>
                <a:latin typeface="Arial"/>
              </a:rPr>
              <a:t>      </a:t>
            </a:r>
            <a:r>
              <a:rPr lang="en-US" sz="4400" b="1" kern="0" dirty="0" smtClean="0">
                <a:solidFill>
                  <a:srgbClr val="800000"/>
                </a:solidFill>
                <a:latin typeface="Arial"/>
              </a:rPr>
              <a:t>National Programs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TC Template">
  <a:themeElements>
    <a:clrScheme name="TLTC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TLT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LT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T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T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TLTC Template</Template>
  <TotalTime>7752</TotalTime>
  <Words>787</Words>
  <Application>Microsoft Office PowerPoint</Application>
  <PresentationFormat>On-screen Show (4:3)</PresentationFormat>
  <Paragraphs>159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Wingdings</vt:lpstr>
      <vt:lpstr>TLTC Template</vt:lpstr>
      <vt:lpstr>Custom Design</vt:lpstr>
      <vt:lpstr>Acrobat Document</vt:lpstr>
      <vt:lpstr>Land Trusts &amp; Conservation January 28, 2016  Lori Olson Executive Director, Texas Land Trust Council</vt:lpstr>
      <vt:lpstr>PowerPoint Presentation</vt:lpstr>
      <vt:lpstr>PowerPoint Presentation</vt:lpstr>
      <vt:lpstr>Why is Private Lands Conservation Important in Texas?</vt:lpstr>
      <vt:lpstr>What is a Land Trust?</vt:lpstr>
      <vt:lpstr>PowerPoint Presentation</vt:lpstr>
      <vt:lpstr>What is the Land Trust Role?</vt:lpstr>
      <vt:lpstr>National Perspective</vt:lpstr>
      <vt:lpstr>PowerPoint Presentation</vt:lpstr>
      <vt:lpstr>Federal CE Tax Incentives</vt:lpstr>
      <vt:lpstr>PowerPoint Presentation</vt:lpstr>
      <vt:lpstr>PowerPoint Presentation</vt:lpstr>
      <vt:lpstr>PowerPoint Presentation</vt:lpstr>
      <vt:lpstr>Texas Perspective</vt:lpstr>
      <vt:lpstr>PowerPoint Presentation</vt:lpstr>
      <vt:lpstr>PowerPoint Presentation</vt:lpstr>
      <vt:lpstr>Questions?</vt:lpstr>
    </vt:vector>
  </TitlesOfParts>
  <Company>TLTC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Land Trust Council and Texas Land Trusts</dc:title>
  <dc:creator>C Vogel</dc:creator>
  <cp:lastModifiedBy>Carla Beavers</cp:lastModifiedBy>
  <cp:revision>300</cp:revision>
  <cp:lastPrinted>2016-01-28T02:15:45Z</cp:lastPrinted>
  <dcterms:created xsi:type="dcterms:W3CDTF">2009-07-30T20:17:25Z</dcterms:created>
  <dcterms:modified xsi:type="dcterms:W3CDTF">2016-02-04T14:20:08Z</dcterms:modified>
</cp:coreProperties>
</file>